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6" r:id="rId3"/>
    <p:sldId id="257" r:id="rId4"/>
    <p:sldId id="256" r:id="rId5"/>
    <p:sldId id="259" r:id="rId6"/>
    <p:sldId id="267" r:id="rId7"/>
    <p:sldId id="268" r:id="rId8"/>
    <p:sldId id="269" r:id="rId9"/>
    <p:sldId id="270"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9" autoAdjust="0"/>
    <p:restoredTop sz="94660"/>
  </p:normalViewPr>
  <p:slideViewPr>
    <p:cSldViewPr snapToGrid="0">
      <p:cViewPr>
        <p:scale>
          <a:sx n="75" d="100"/>
          <a:sy n="75" d="100"/>
        </p:scale>
        <p:origin x="1668" y="1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20/4/2022</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20/4/2022</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slide" Target="slide6.xml"/><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5.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13.svg"/><Relationship Id="rId12"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843651" y="0"/>
            <a:ext cx="10987303" cy="5386090"/>
          </a:xfrm>
          <a:prstGeom prst="rect">
            <a:avLst/>
          </a:prstGeom>
          <a:noFill/>
        </p:spPr>
        <p:txBody>
          <a:bodyPr wrap="none" rtlCol="0">
            <a:spAutoFit/>
          </a:bodyPr>
          <a:lstStyle/>
          <a:p>
            <a:pPr algn="ctr"/>
            <a:r>
              <a:rPr lang="id-ID" sz="13800" dirty="0">
                <a:solidFill>
                  <a:srgbClr val="E2CFC0"/>
                </a:solidFill>
                <a:latin typeface="Bell MT" panose="02020503060305020303" pitchFamily="18" charset="0"/>
              </a:rPr>
              <a:t>TUBES PBO</a:t>
            </a:r>
            <a:r>
              <a:rPr lang="id-ID" sz="34400" dirty="0">
                <a:solidFill>
                  <a:srgbClr val="E2CFC0"/>
                </a:solidFill>
                <a:latin typeface="Bell MT" panose="02020503060305020303" pitchFamily="18" charset="0"/>
              </a:rPr>
              <a:t> </a:t>
            </a:r>
            <a:endParaRPr lang="en-MY" sz="28700" dirty="0">
              <a:solidFill>
                <a:srgbClr val="E2CFC0"/>
              </a:solidFill>
              <a:latin typeface="Bell MT" panose="02020503060305020303" pitchFamily="18" charset="0"/>
            </a:endParaRP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97326" y="6764995"/>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1660132" y="5978907"/>
            <a:ext cx="5007566" cy="376577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9403" y="-1134950"/>
            <a:ext cx="1160006" cy="664925"/>
          </a:xfrm>
          <a:prstGeom prst="rect">
            <a:avLst/>
          </a:prstGeom>
        </p:spPr>
      </p:pic>
      <p:pic>
        <p:nvPicPr>
          <p:cNvPr id="5" name="Picture 4">
            <a:extLst>
              <a:ext uri="{FF2B5EF4-FFF2-40B4-BE49-F238E27FC236}">
                <a16:creationId xmlns:a16="http://schemas.microsoft.com/office/drawing/2014/main" id="{98060CE7-401F-4CE5-A99F-6B7D1D776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065" y="962906"/>
            <a:ext cx="2913284" cy="2184963"/>
          </a:xfrm>
          <a:prstGeom prst="rect">
            <a:avLst/>
          </a:prstGeom>
        </p:spPr>
      </p:pic>
    </p:spTree>
    <p:extLst>
      <p:ext uri="{BB962C8B-B14F-4D97-AF65-F5344CB8AC3E}">
        <p14:creationId xmlns:p14="http://schemas.microsoft.com/office/powerpoint/2010/main" val="1392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333499"/>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268944" cy="6380933"/>
            <a:chOff x="0" y="488949"/>
            <a:chExt cx="12268944"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268944" cy="6380933"/>
              <a:chOff x="0" y="736599"/>
              <a:chExt cx="12268944"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4095253" y="2396635"/>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63130" y="6225142"/>
                <a:ext cx="2505814"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 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20822" y="619119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pic>
        <p:nvPicPr>
          <p:cNvPr id="3" name="Picture 2">
            <a:extLst>
              <a:ext uri="{FF2B5EF4-FFF2-40B4-BE49-F238E27FC236}">
                <a16:creationId xmlns:a16="http://schemas.microsoft.com/office/drawing/2014/main" id="{7B7BA6B0-D5B2-47A8-9B37-77F110D18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167" y="2772138"/>
            <a:ext cx="1481960" cy="1481960"/>
          </a:xfrm>
          <a:prstGeom prst="rect">
            <a:avLst/>
          </a:prstGeom>
        </p:spPr>
      </p:pic>
    </p:spTree>
    <p:extLst>
      <p:ext uri="{BB962C8B-B14F-4D97-AF65-F5344CB8AC3E}">
        <p14:creationId xmlns:p14="http://schemas.microsoft.com/office/powerpoint/2010/main" val="246082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3272571" y="517475"/>
            <a:ext cx="7592485" cy="5386090"/>
          </a:xfrm>
          <a:prstGeom prst="rect">
            <a:avLst/>
          </a:prstGeom>
          <a:noFill/>
        </p:spPr>
        <p:txBody>
          <a:bodyPr wrap="square">
            <a:spAutoFit/>
          </a:bodyPr>
          <a:lstStyle/>
          <a:p>
            <a:r>
              <a:rPr lang="id-ID" sz="34400" dirty="0">
                <a:solidFill>
                  <a:schemeClr val="bg1"/>
                </a:solidFill>
                <a:latin typeface="Freestyle Script" panose="030804020302050B0404" pitchFamily="66" charset="0"/>
              </a:rPr>
              <a:t>Kasih</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23182" y="245393"/>
            <a:ext cx="12215182" cy="6612606"/>
            <a:chOff x="-23182" y="736599"/>
            <a:chExt cx="12215182"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150869" y="2773523"/>
              <a:ext cx="1358064"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Terima</a:t>
              </a:r>
              <a:endParaRPr lang="en-MY" sz="32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23182" y="6157614"/>
              <a:ext cx="1968809"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Morphling</a:t>
              </a:r>
              <a:endParaRPr lang="en-MY" sz="3200" dirty="0">
                <a:solidFill>
                  <a:schemeClr val="bg1"/>
                </a:solidFill>
                <a:latin typeface="Abadi" panose="020B0604020104020204" pitchFamily="34" charset="0"/>
              </a:endParaRPr>
            </a:p>
          </p:txBody>
        </p:sp>
      </p:grpSp>
      <p:pic>
        <p:nvPicPr>
          <p:cNvPr id="18" name="Graphic 17" descr="Leaf with solid fill">
            <a:extLst>
              <a:ext uri="{FF2B5EF4-FFF2-40B4-BE49-F238E27FC236}">
                <a16:creationId xmlns:a16="http://schemas.microsoft.com/office/drawing/2014/main" id="{1AE56968-3AB7-4A19-841D-10C1E40D7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1575" y="5486305"/>
            <a:ext cx="360207" cy="360207"/>
          </a:xfrm>
          <a:prstGeom prst="rect">
            <a:avLst/>
          </a:prstGeom>
        </p:spPr>
      </p:pic>
      <p:pic>
        <p:nvPicPr>
          <p:cNvPr id="3" name="Picture 2">
            <a:extLst>
              <a:ext uri="{FF2B5EF4-FFF2-40B4-BE49-F238E27FC236}">
                <a16:creationId xmlns:a16="http://schemas.microsoft.com/office/drawing/2014/main" id="{7555597D-3FBE-4F55-9590-824B15A10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3140" y="1688950"/>
            <a:ext cx="1521570" cy="1521570"/>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31BD42-CFF1-476F-A258-2BAA224E66FE}"/>
              </a:ext>
            </a:extLst>
          </p:cNvPr>
          <p:cNvSpPr/>
          <p:nvPr/>
        </p:nvSpPr>
        <p:spPr>
          <a:xfrm>
            <a:off x="5074920" y="4366213"/>
            <a:ext cx="2042160" cy="2209799"/>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Rectangle 25">
            <a:extLst>
              <a:ext uri="{FF2B5EF4-FFF2-40B4-BE49-F238E27FC236}">
                <a16:creationId xmlns:a16="http://schemas.microsoft.com/office/drawing/2014/main" id="{756EED3E-76D4-4A7B-B149-61AD37E18E74}"/>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76200">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105099" y="5401416"/>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460473" y="4165560"/>
            <a:ext cx="3885876" cy="292224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556634" y="-1037435"/>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0042911" y="4366286"/>
            <a:ext cx="2798959" cy="2595480"/>
          </a:xfrm>
          <a:prstGeom prst="rect">
            <a:avLst/>
          </a:prstGeom>
          <a:effectLst>
            <a:outerShdw blurRad="50800" dist="38100" dir="2700000" algn="tl" rotWithShape="0">
              <a:prstClr val="black">
                <a:alpha val="40000"/>
              </a:prstClr>
            </a:outerShdw>
          </a:effectLst>
        </p:spPr>
      </p:pic>
      <p:grpSp>
        <p:nvGrpSpPr>
          <p:cNvPr id="36" name="Group 35">
            <a:extLst>
              <a:ext uri="{FF2B5EF4-FFF2-40B4-BE49-F238E27FC236}">
                <a16:creationId xmlns:a16="http://schemas.microsoft.com/office/drawing/2014/main" id="{DEBB5719-A3F4-475C-93AC-B0B6FAC53C56}"/>
              </a:ext>
            </a:extLst>
          </p:cNvPr>
          <p:cNvGrpSpPr/>
          <p:nvPr/>
        </p:nvGrpSpPr>
        <p:grpSpPr>
          <a:xfrm>
            <a:off x="2786529" y="2657603"/>
            <a:ext cx="6768591" cy="851315"/>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2309" y="2703252"/>
              <a:ext cx="352425" cy="352425"/>
            </a:xfrm>
            <a:prstGeom prst="rect">
              <a:avLst/>
            </a:prstGeom>
          </p:spPr>
        </p:pic>
      </p:grpSp>
      <p:sp>
        <p:nvSpPr>
          <p:cNvPr id="38" name="TextBox 37">
            <a:extLst>
              <a:ext uri="{FF2B5EF4-FFF2-40B4-BE49-F238E27FC236}">
                <a16:creationId xmlns:a16="http://schemas.microsoft.com/office/drawing/2014/main" id="{D38B4C10-6EE8-4702-B008-1BB491879CA8}"/>
              </a:ext>
            </a:extLst>
          </p:cNvPr>
          <p:cNvSpPr txBox="1"/>
          <p:nvPr/>
        </p:nvSpPr>
        <p:spPr>
          <a:xfrm>
            <a:off x="2969227" y="2841375"/>
            <a:ext cx="4147854" cy="461665"/>
          </a:xfrm>
          <a:prstGeom prst="rect">
            <a:avLst/>
          </a:prstGeom>
          <a:noFill/>
        </p:spPr>
        <p:txBody>
          <a:bodyPr wrap="square">
            <a:spAutoFit/>
          </a:bodyPr>
          <a:lstStyle/>
          <a:p>
            <a:r>
              <a:rPr lang="en-US" sz="2400" b="1" dirty="0">
                <a:solidFill>
                  <a:schemeClr val="bg1"/>
                </a:solidFill>
                <a:latin typeface="Abadi Extra Light" panose="020B0204020104020204" pitchFamily="34" charset="0"/>
              </a:rPr>
              <a:t> </a:t>
            </a:r>
            <a:r>
              <a:rPr lang="id-ID" sz="2400" b="1" dirty="0">
                <a:solidFill>
                  <a:schemeClr val="bg1"/>
                </a:solidFill>
                <a:latin typeface="Abadi Extra Light" panose="020B0204020104020204" pitchFamily="34" charset="0"/>
              </a:rPr>
              <a:t>rebah.an tech</a:t>
            </a:r>
            <a:r>
              <a:rPr lang="en-US" sz="2400" b="1" dirty="0">
                <a:solidFill>
                  <a:schemeClr val="bg1"/>
                </a:solidFill>
                <a:latin typeface="Abadi Extra Light" panose="020B0204020104020204" pitchFamily="34" charset="0"/>
              </a:rPr>
              <a:t> (RA-10)</a:t>
            </a:r>
          </a:p>
        </p:txBody>
      </p:sp>
      <p:pic>
        <p:nvPicPr>
          <p:cNvPr id="37" name="Picture 36">
            <a:extLst>
              <a:ext uri="{FF2B5EF4-FFF2-40B4-BE49-F238E27FC236}">
                <a16:creationId xmlns:a16="http://schemas.microsoft.com/office/drawing/2014/main" id="{D0C1CCD3-1E9D-4513-884C-CF338EC12A8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6796" y="69324"/>
            <a:ext cx="884189" cy="664925"/>
          </a:xfrm>
          <a:prstGeom prst="rect">
            <a:avLst/>
          </a:prstGeom>
        </p:spPr>
      </p:pic>
      <p:pic>
        <p:nvPicPr>
          <p:cNvPr id="39" name="Picture 38">
            <a:extLst>
              <a:ext uri="{FF2B5EF4-FFF2-40B4-BE49-F238E27FC236}">
                <a16:creationId xmlns:a16="http://schemas.microsoft.com/office/drawing/2014/main" id="{6C2A8C28-BCAE-475C-B670-35E654D6408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462041" y="687598"/>
            <a:ext cx="1160006" cy="664925"/>
          </a:xfrm>
          <a:prstGeom prst="rect">
            <a:avLst/>
          </a:prstGeom>
        </p:spPr>
      </p:pic>
      <p:sp>
        <p:nvSpPr>
          <p:cNvPr id="6" name="TextBox 5">
            <a:extLst>
              <a:ext uri="{FF2B5EF4-FFF2-40B4-BE49-F238E27FC236}">
                <a16:creationId xmlns:a16="http://schemas.microsoft.com/office/drawing/2014/main" id="{5DDF9404-F5CF-45F5-8F23-95A2DCAAD6F1}"/>
              </a:ext>
            </a:extLst>
          </p:cNvPr>
          <p:cNvSpPr txBox="1"/>
          <p:nvPr/>
        </p:nvSpPr>
        <p:spPr>
          <a:xfrm>
            <a:off x="5167542" y="6264680"/>
            <a:ext cx="1827103" cy="276999"/>
          </a:xfrm>
          <a:prstGeom prst="rect">
            <a:avLst/>
          </a:prstGeom>
          <a:noFill/>
        </p:spPr>
        <p:txBody>
          <a:bodyPr wrap="none" rtlCol="0">
            <a:spAutoFit/>
          </a:bodyPr>
          <a:lstStyle/>
          <a:p>
            <a:r>
              <a:rPr lang="id-ID" sz="1200" dirty="0">
                <a:solidFill>
                  <a:srgbClr val="E6D6C9"/>
                </a:solidFill>
                <a:latin typeface="Bell MT" panose="02020503060305020303" pitchFamily="18" charset="0"/>
              </a:rPr>
              <a:t>KELOMPOK 10 PBO RA</a:t>
            </a:r>
            <a:endParaRPr lang="en-MY" sz="1200" dirty="0">
              <a:solidFill>
                <a:srgbClr val="E6D6C9"/>
              </a:solidFill>
              <a:latin typeface="Bell MT" panose="02020503060305020303" pitchFamily="18" charset="0"/>
            </a:endParaRPr>
          </a:p>
        </p:txBody>
      </p:sp>
      <p:pic>
        <p:nvPicPr>
          <p:cNvPr id="3" name="Picture 2">
            <a:extLst>
              <a:ext uri="{FF2B5EF4-FFF2-40B4-BE49-F238E27FC236}">
                <a16:creationId xmlns:a16="http://schemas.microsoft.com/office/drawing/2014/main" id="{EDBD51C2-4399-4C35-A3BE-3B6FCFE21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816" y="907854"/>
            <a:ext cx="1296367" cy="1570600"/>
          </a:xfrm>
          <a:prstGeom prst="rect">
            <a:avLst/>
          </a:prstGeom>
        </p:spPr>
      </p:pic>
      <p:pic>
        <p:nvPicPr>
          <p:cNvPr id="4" name="Picture 3">
            <a:extLst>
              <a:ext uri="{FF2B5EF4-FFF2-40B4-BE49-F238E27FC236}">
                <a16:creationId xmlns:a16="http://schemas.microsoft.com/office/drawing/2014/main" id="{87F358B9-832C-413F-9ED4-2AD8F8C093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7789" y="4632471"/>
            <a:ext cx="2244873" cy="1683655"/>
          </a:xfrm>
          <a:prstGeom prst="rect">
            <a:avLst/>
          </a:prstGeom>
        </p:spPr>
      </p:pic>
    </p:spTree>
    <p:extLst>
      <p:ext uri="{BB962C8B-B14F-4D97-AF65-F5344CB8AC3E}">
        <p14:creationId xmlns:p14="http://schemas.microsoft.com/office/powerpoint/2010/main" val="416612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00">
        <p159:morph option="byObject"/>
      </p:transition>
    </mc:Choice>
    <mc:Fallback xmlns="">
      <p:transition spd="slow" advTm="5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100"/>
                                  </p:stCondLst>
                                  <p:iterate type="lt">
                                    <p:tmAbs val="100"/>
                                  </p:iterate>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65AB08F-9C0A-4307-95ED-AEFEE61D663E}"/>
              </a:ext>
            </a:extLst>
          </p:cNvPr>
          <p:cNvSpPr txBox="1"/>
          <p:nvPr/>
        </p:nvSpPr>
        <p:spPr>
          <a:xfrm>
            <a:off x="5727732" y="3310224"/>
            <a:ext cx="3135812" cy="954107"/>
          </a:xfrm>
          <a:prstGeom prst="rect">
            <a:avLst/>
          </a:prstGeom>
          <a:noFill/>
        </p:spPr>
        <p:txBody>
          <a:bodyPr wrap="square" rtlCol="0">
            <a:spAutoFit/>
          </a:bodyPr>
          <a:lstStyle/>
          <a:p>
            <a:r>
              <a:rPr lang="id-ID" sz="2400" b="1" dirty="0"/>
              <a:t>Anisa Prasetya</a:t>
            </a:r>
            <a:endParaRPr lang="en-MY" sz="2400" b="1" dirty="0"/>
          </a:p>
          <a:p>
            <a:r>
              <a:rPr lang="id-ID" sz="1600" dirty="0"/>
              <a:t>120140087</a:t>
            </a:r>
            <a:endParaRPr lang="en-MY" sz="1600" dirty="0"/>
          </a:p>
          <a:p>
            <a:r>
              <a:rPr lang="en-MY" sz="1600" dirty="0"/>
              <a:t> </a:t>
            </a:r>
          </a:p>
        </p:txBody>
      </p:sp>
      <p:sp>
        <p:nvSpPr>
          <p:cNvPr id="10" name="TextBox 9">
            <a:extLst>
              <a:ext uri="{FF2B5EF4-FFF2-40B4-BE49-F238E27FC236}">
                <a16:creationId xmlns:a16="http://schemas.microsoft.com/office/drawing/2014/main" id="{30CC9421-1E13-4C44-9DA7-0F2BF27D680D}"/>
              </a:ext>
            </a:extLst>
          </p:cNvPr>
          <p:cNvSpPr txBox="1"/>
          <p:nvPr/>
        </p:nvSpPr>
        <p:spPr>
          <a:xfrm>
            <a:off x="1605215" y="4655928"/>
            <a:ext cx="1848583" cy="954107"/>
          </a:xfrm>
          <a:prstGeom prst="rect">
            <a:avLst/>
          </a:prstGeom>
          <a:noFill/>
        </p:spPr>
        <p:txBody>
          <a:bodyPr wrap="none" rtlCol="0">
            <a:spAutoFit/>
          </a:bodyPr>
          <a:lstStyle/>
          <a:p>
            <a:r>
              <a:rPr lang="id-ID" sz="2400" b="1" dirty="0"/>
              <a:t>William Rusli</a:t>
            </a:r>
            <a:endParaRPr lang="en-MY" sz="2400" b="1" dirty="0"/>
          </a:p>
          <a:p>
            <a:r>
              <a:rPr lang="id-ID" sz="1600" dirty="0"/>
              <a:t>120140090</a:t>
            </a:r>
            <a:endParaRPr lang="en-MY" sz="1600" dirty="0"/>
          </a:p>
          <a:p>
            <a:endParaRPr lang="en-MY" sz="1600" dirty="0"/>
          </a:p>
        </p:txBody>
      </p:sp>
      <p:sp>
        <p:nvSpPr>
          <p:cNvPr id="41" name="TextBox 40">
            <a:extLst>
              <a:ext uri="{FF2B5EF4-FFF2-40B4-BE49-F238E27FC236}">
                <a16:creationId xmlns:a16="http://schemas.microsoft.com/office/drawing/2014/main" id="{2B23E038-E5EE-4488-9B84-CBE7C8AF3641}"/>
              </a:ext>
            </a:extLst>
          </p:cNvPr>
          <p:cNvSpPr txBox="1"/>
          <p:nvPr/>
        </p:nvSpPr>
        <p:spPr>
          <a:xfrm>
            <a:off x="5767219" y="4736473"/>
            <a:ext cx="2079415" cy="954107"/>
          </a:xfrm>
          <a:prstGeom prst="rect">
            <a:avLst/>
          </a:prstGeom>
          <a:noFill/>
        </p:spPr>
        <p:txBody>
          <a:bodyPr wrap="none" rtlCol="0">
            <a:spAutoFit/>
          </a:bodyPr>
          <a:lstStyle/>
          <a:p>
            <a:r>
              <a:rPr lang="id-ID" sz="2400" b="1" dirty="0"/>
              <a:t>M. Fikri Damar</a:t>
            </a:r>
            <a:endParaRPr lang="en-MY" sz="2400" b="1" dirty="0"/>
          </a:p>
          <a:p>
            <a:r>
              <a:rPr lang="id-ID" sz="1600" dirty="0"/>
              <a:t>120140077</a:t>
            </a:r>
            <a:endParaRPr lang="en-MY" sz="1600" dirty="0"/>
          </a:p>
          <a:p>
            <a:endParaRPr lang="en-MY" sz="1600" dirty="0"/>
          </a:p>
        </p:txBody>
      </p:sp>
      <p:sp>
        <p:nvSpPr>
          <p:cNvPr id="45" name="TextBox 44">
            <a:extLst>
              <a:ext uri="{FF2B5EF4-FFF2-40B4-BE49-F238E27FC236}">
                <a16:creationId xmlns:a16="http://schemas.microsoft.com/office/drawing/2014/main" id="{98B9F21E-4C7A-495D-A075-1C474C558CC7}"/>
              </a:ext>
            </a:extLst>
          </p:cNvPr>
          <p:cNvSpPr txBox="1"/>
          <p:nvPr/>
        </p:nvSpPr>
        <p:spPr>
          <a:xfrm>
            <a:off x="10026468" y="4593264"/>
            <a:ext cx="1886286" cy="954107"/>
          </a:xfrm>
          <a:prstGeom prst="rect">
            <a:avLst/>
          </a:prstGeom>
          <a:noFill/>
        </p:spPr>
        <p:txBody>
          <a:bodyPr wrap="none" rtlCol="0">
            <a:spAutoFit/>
          </a:bodyPr>
          <a:lstStyle/>
          <a:p>
            <a:r>
              <a:rPr lang="id-ID" sz="2400" b="1" dirty="0"/>
              <a:t>Alfian Kafilah</a:t>
            </a:r>
            <a:endParaRPr lang="it-IT" sz="2400" b="1" dirty="0"/>
          </a:p>
          <a:p>
            <a:r>
              <a:rPr lang="id-ID" sz="1600" dirty="0"/>
              <a:t>120140109</a:t>
            </a:r>
            <a:endParaRPr lang="en-MY" sz="1600" dirty="0"/>
          </a:p>
          <a:p>
            <a:endParaRPr lang="en-MY" sz="1600" dirty="0"/>
          </a:p>
        </p:txBody>
      </p:sp>
      <p:sp>
        <p:nvSpPr>
          <p:cNvPr id="49" name="TextBox 48">
            <a:extLst>
              <a:ext uri="{FF2B5EF4-FFF2-40B4-BE49-F238E27FC236}">
                <a16:creationId xmlns:a16="http://schemas.microsoft.com/office/drawing/2014/main" id="{D96C15E6-FABB-426B-956C-51C7BA8C894B}"/>
              </a:ext>
            </a:extLst>
          </p:cNvPr>
          <p:cNvSpPr txBox="1"/>
          <p:nvPr/>
        </p:nvSpPr>
        <p:spPr>
          <a:xfrm>
            <a:off x="1628301" y="3328674"/>
            <a:ext cx="3247158" cy="1107996"/>
          </a:xfrm>
          <a:prstGeom prst="rect">
            <a:avLst/>
          </a:prstGeom>
          <a:noFill/>
        </p:spPr>
        <p:txBody>
          <a:bodyPr wrap="square" rtlCol="0">
            <a:spAutoFit/>
          </a:bodyPr>
          <a:lstStyle/>
          <a:p>
            <a:r>
              <a:rPr lang="it-IT" sz="1400" b="1" dirty="0">
                <a:solidFill>
                  <a:srgbClr val="34484B"/>
                </a:solidFill>
              </a:rPr>
              <a:t>LEADER: </a:t>
            </a:r>
          </a:p>
          <a:p>
            <a:r>
              <a:rPr lang="id-ID" sz="2000" b="1" dirty="0"/>
              <a:t>Ahmad Fadillah</a:t>
            </a:r>
            <a:endParaRPr lang="it-IT" sz="2400" b="1" dirty="0"/>
          </a:p>
          <a:p>
            <a:r>
              <a:rPr lang="id-ID" sz="1600" dirty="0"/>
              <a:t>120140092</a:t>
            </a:r>
            <a:endParaRPr lang="en-MY" sz="1600" dirty="0"/>
          </a:p>
          <a:p>
            <a:r>
              <a:rPr lang="en-MY" sz="1600" dirty="0"/>
              <a:t>  </a:t>
            </a:r>
          </a:p>
        </p:txBody>
      </p:sp>
      <p:sp>
        <p:nvSpPr>
          <p:cNvPr id="50" name="TextBox 49">
            <a:extLst>
              <a:ext uri="{FF2B5EF4-FFF2-40B4-BE49-F238E27FC236}">
                <a16:creationId xmlns:a16="http://schemas.microsoft.com/office/drawing/2014/main" id="{2974A53A-EF91-485A-84AB-F82B5D0978B5}"/>
              </a:ext>
            </a:extLst>
          </p:cNvPr>
          <p:cNvSpPr txBox="1"/>
          <p:nvPr/>
        </p:nvSpPr>
        <p:spPr>
          <a:xfrm>
            <a:off x="9954621" y="3237125"/>
            <a:ext cx="2605720" cy="892552"/>
          </a:xfrm>
          <a:prstGeom prst="rect">
            <a:avLst/>
          </a:prstGeom>
          <a:noFill/>
        </p:spPr>
        <p:txBody>
          <a:bodyPr wrap="square" rtlCol="0">
            <a:spAutoFit/>
          </a:bodyPr>
          <a:lstStyle/>
          <a:p>
            <a:r>
              <a:rPr lang="id-ID" sz="2000" b="1" dirty="0"/>
              <a:t>Rahman Pajri</a:t>
            </a:r>
            <a:endParaRPr lang="en-MY" sz="2000" b="1" dirty="0"/>
          </a:p>
          <a:p>
            <a:r>
              <a:rPr lang="id-ID" sz="1600" dirty="0"/>
              <a:t>120140118</a:t>
            </a:r>
            <a:endParaRPr lang="en-MY" sz="1600" dirty="0"/>
          </a:p>
          <a:p>
            <a:endParaRPr lang="en-MY" sz="1600" dirty="0"/>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9A5FC14-B6C0-441F-B8CB-628D21576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8550" y="786858"/>
            <a:ext cx="1112357" cy="1347664"/>
          </a:xfrm>
          <a:prstGeom prst="rect">
            <a:avLst/>
          </a:prstGeom>
        </p:spPr>
      </p:pic>
      <p:grpSp>
        <p:nvGrpSpPr>
          <p:cNvPr id="37" name="Group 36">
            <a:extLst>
              <a:ext uri="{FF2B5EF4-FFF2-40B4-BE49-F238E27FC236}">
                <a16:creationId xmlns:a16="http://schemas.microsoft.com/office/drawing/2014/main" id="{08BC5E1E-1935-4C76-A281-5451DBD53659}"/>
              </a:ext>
            </a:extLst>
          </p:cNvPr>
          <p:cNvGrpSpPr/>
          <p:nvPr/>
        </p:nvGrpSpPr>
        <p:grpSpPr>
          <a:xfrm>
            <a:off x="2830883" y="2273694"/>
            <a:ext cx="6768591" cy="851315"/>
            <a:chOff x="1861803" y="2604977"/>
            <a:chExt cx="4177490" cy="525421"/>
          </a:xfrm>
          <a:effectLst>
            <a:outerShdw blurRad="152400" dist="114300" dir="8100000" algn="tr" rotWithShape="0">
              <a:prstClr val="black">
                <a:alpha val="40000"/>
              </a:prstClr>
            </a:outerShdw>
          </a:effectLst>
        </p:grpSpPr>
        <p:sp>
          <p:nvSpPr>
            <p:cNvPr id="39" name="Rectangle 38">
              <a:extLst>
                <a:ext uri="{FF2B5EF4-FFF2-40B4-BE49-F238E27FC236}">
                  <a16:creationId xmlns:a16="http://schemas.microsoft.com/office/drawing/2014/main" id="{1E6CFFCA-BF3F-4387-A1CA-A1D163108B04}"/>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917" dirty="0">
                  <a:solidFill>
                    <a:schemeClr val="bg1"/>
                  </a:solidFill>
                  <a:latin typeface="Abadi Extra Light" panose="020B0204020104020204" pitchFamily="34" charset="0"/>
                </a:rPr>
                <a:t>Anggota Kelompok</a:t>
              </a:r>
              <a:endParaRPr lang="en-MY" sz="2917" dirty="0">
                <a:solidFill>
                  <a:schemeClr val="bg1"/>
                </a:solidFill>
                <a:latin typeface="Abadi Extra Light" panose="020B0204020104020204" pitchFamily="34" charset="0"/>
              </a:endParaRPr>
            </a:p>
          </p:txBody>
        </p:sp>
        <p:sp>
          <p:nvSpPr>
            <p:cNvPr id="42" name="Rectangle 41">
              <a:extLst>
                <a:ext uri="{FF2B5EF4-FFF2-40B4-BE49-F238E27FC236}">
                  <a16:creationId xmlns:a16="http://schemas.microsoft.com/office/drawing/2014/main" id="{14B710EE-7675-475D-A38C-F55892F71414}"/>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43" name="Graphic 42" descr="Magnifying glass">
              <a:extLst>
                <a:ext uri="{FF2B5EF4-FFF2-40B4-BE49-F238E27FC236}">
                  <a16:creationId xmlns:a16="http://schemas.microsoft.com/office/drawing/2014/main" id="{92E15358-602B-458E-A0E2-7314A565CD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309" y="2703252"/>
              <a:ext cx="352425" cy="352425"/>
            </a:xfrm>
            <a:prstGeom prst="rect">
              <a:avLst/>
            </a:prstGeom>
          </p:spPr>
        </p:pic>
      </p:grpSp>
      <p:pic>
        <p:nvPicPr>
          <p:cNvPr id="3" name="Picture 2">
            <a:extLst>
              <a:ext uri="{FF2B5EF4-FFF2-40B4-BE49-F238E27FC236}">
                <a16:creationId xmlns:a16="http://schemas.microsoft.com/office/drawing/2014/main" id="{EBC33537-7483-46C2-8E7E-4026AC5EA3BB}"/>
              </a:ext>
            </a:extLst>
          </p:cNvPr>
          <p:cNvPicPr>
            <a:picLocks noChangeAspect="1"/>
          </p:cNvPicPr>
          <p:nvPr/>
        </p:nvPicPr>
        <p:blipFill rotWithShape="1">
          <a:blip r:embed="rId9">
            <a:extLst>
              <a:ext uri="{28A0092B-C50C-407E-A947-70E740481C1C}">
                <a14:useLocalDpi xmlns:a14="http://schemas.microsoft.com/office/drawing/2010/main" val="0"/>
              </a:ext>
            </a:extLst>
          </a:blip>
          <a:srcRect l="36947" t="48939" r="34001" b="6222"/>
          <a:stretch/>
        </p:blipFill>
        <p:spPr>
          <a:xfrm>
            <a:off x="430023" y="3237125"/>
            <a:ext cx="1198278" cy="1232929"/>
          </a:xfrm>
          <a:prstGeom prst="rect">
            <a:avLst/>
          </a:prstGeom>
        </p:spPr>
      </p:pic>
      <p:pic>
        <p:nvPicPr>
          <p:cNvPr id="6" name="Picture 5">
            <a:extLst>
              <a:ext uri="{FF2B5EF4-FFF2-40B4-BE49-F238E27FC236}">
                <a16:creationId xmlns:a16="http://schemas.microsoft.com/office/drawing/2014/main" id="{F3D32CDD-04F2-4942-9373-0725F849A31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297" r="5928" b="52478"/>
          <a:stretch/>
        </p:blipFill>
        <p:spPr>
          <a:xfrm>
            <a:off x="4583453" y="3332556"/>
            <a:ext cx="1151668" cy="1195663"/>
          </a:xfrm>
          <a:prstGeom prst="rect">
            <a:avLst/>
          </a:prstGeom>
        </p:spPr>
      </p:pic>
      <p:pic>
        <p:nvPicPr>
          <p:cNvPr id="9" name="Picture 8">
            <a:extLst>
              <a:ext uri="{FF2B5EF4-FFF2-40B4-BE49-F238E27FC236}">
                <a16:creationId xmlns:a16="http://schemas.microsoft.com/office/drawing/2014/main" id="{AA726016-7E80-4DE9-A30D-9888C67376C0}"/>
              </a:ext>
            </a:extLst>
          </p:cNvPr>
          <p:cNvPicPr>
            <a:picLocks noChangeAspect="1"/>
          </p:cNvPicPr>
          <p:nvPr/>
        </p:nvPicPr>
        <p:blipFill rotWithShape="1">
          <a:blip r:embed="rId9">
            <a:extLst>
              <a:ext uri="{28A0092B-C50C-407E-A947-70E740481C1C}">
                <a14:useLocalDpi xmlns:a14="http://schemas.microsoft.com/office/drawing/2010/main" val="0"/>
              </a:ext>
            </a:extLst>
          </a:blip>
          <a:srcRect l="36070" t="1823" r="34811" b="52798"/>
          <a:stretch/>
        </p:blipFill>
        <p:spPr>
          <a:xfrm>
            <a:off x="441435" y="4692112"/>
            <a:ext cx="1150850" cy="1195663"/>
          </a:xfrm>
          <a:prstGeom prst="rect">
            <a:avLst/>
          </a:prstGeom>
        </p:spPr>
      </p:pic>
      <p:pic>
        <p:nvPicPr>
          <p:cNvPr id="12" name="Picture 11">
            <a:extLst>
              <a:ext uri="{FF2B5EF4-FFF2-40B4-BE49-F238E27FC236}">
                <a16:creationId xmlns:a16="http://schemas.microsoft.com/office/drawing/2014/main" id="{6BA1AA45-D172-4506-B741-EBA4739A9EFE}"/>
              </a:ext>
            </a:extLst>
          </p:cNvPr>
          <p:cNvPicPr>
            <a:picLocks noChangeAspect="1"/>
          </p:cNvPicPr>
          <p:nvPr/>
        </p:nvPicPr>
        <p:blipFill rotWithShape="1">
          <a:blip r:embed="rId9">
            <a:extLst>
              <a:ext uri="{28A0092B-C50C-407E-A947-70E740481C1C}">
                <a14:useLocalDpi xmlns:a14="http://schemas.microsoft.com/office/drawing/2010/main" val="0"/>
              </a:ext>
            </a:extLst>
          </a:blip>
          <a:srcRect l="7704" t="1823" r="64105" b="52798"/>
          <a:stretch/>
        </p:blipFill>
        <p:spPr>
          <a:xfrm>
            <a:off x="8796165" y="4551854"/>
            <a:ext cx="1230303" cy="1320330"/>
          </a:xfrm>
          <a:prstGeom prst="rect">
            <a:avLst/>
          </a:prstGeom>
        </p:spPr>
      </p:pic>
      <p:pic>
        <p:nvPicPr>
          <p:cNvPr id="14" name="Picture 13">
            <a:extLst>
              <a:ext uri="{FF2B5EF4-FFF2-40B4-BE49-F238E27FC236}">
                <a16:creationId xmlns:a16="http://schemas.microsoft.com/office/drawing/2014/main" id="{3C331F38-2122-42DD-A54B-CCFE6A1B6819}"/>
              </a:ext>
            </a:extLst>
          </p:cNvPr>
          <p:cNvPicPr>
            <a:picLocks noChangeAspect="1"/>
          </p:cNvPicPr>
          <p:nvPr/>
        </p:nvPicPr>
        <p:blipFill rotWithShape="1">
          <a:blip r:embed="rId9">
            <a:extLst>
              <a:ext uri="{28A0092B-C50C-407E-A947-70E740481C1C}">
                <a14:useLocalDpi xmlns:a14="http://schemas.microsoft.com/office/drawing/2010/main" val="0"/>
              </a:ext>
            </a:extLst>
          </a:blip>
          <a:srcRect l="7354" t="50000" r="64675" b="6222"/>
          <a:stretch/>
        </p:blipFill>
        <p:spPr>
          <a:xfrm>
            <a:off x="8778031" y="3264181"/>
            <a:ext cx="1151667" cy="1201666"/>
          </a:xfrm>
          <a:prstGeom prst="rect">
            <a:avLst/>
          </a:prstGeom>
        </p:spPr>
      </p:pic>
      <p:pic>
        <p:nvPicPr>
          <p:cNvPr id="16" name="Picture 15">
            <a:extLst>
              <a:ext uri="{FF2B5EF4-FFF2-40B4-BE49-F238E27FC236}">
                <a16:creationId xmlns:a16="http://schemas.microsoft.com/office/drawing/2014/main" id="{04B115F8-32FA-4862-A6D9-1D9AFBE75C5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8708" r="5928" b="7587"/>
          <a:stretch/>
        </p:blipFill>
        <p:spPr>
          <a:xfrm>
            <a:off x="4628174" y="4735766"/>
            <a:ext cx="1230303" cy="1291457"/>
          </a:xfrm>
          <a:prstGeom prst="rect">
            <a:avLst/>
          </a:prstGeom>
        </p:spPr>
      </p:pic>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41" grpId="0"/>
      <p:bldP spid="45"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3911447" y="2496318"/>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88826" y="6211836"/>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04275" y="6211836"/>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4250" y="2039494"/>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pic>
        <p:nvPicPr>
          <p:cNvPr id="3" name="Picture 2">
            <a:extLst>
              <a:ext uri="{FF2B5EF4-FFF2-40B4-BE49-F238E27FC236}">
                <a16:creationId xmlns:a16="http://schemas.microsoft.com/office/drawing/2014/main" id="{450651ED-A5E3-4A51-8E0A-50ED1E34E56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66138" y="1955061"/>
            <a:ext cx="1493579" cy="1493579"/>
          </a:xfrm>
          <a:prstGeom prst="rect">
            <a:avLst/>
          </a:prstGeom>
        </p:spPr>
      </p:pic>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62288"/>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4880" y="321732"/>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21641" cy="40011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000" dirty="0">
                <a:solidFill>
                  <a:schemeClr val="bg1"/>
                </a:solidFill>
                <a:latin typeface="Abadi" panose="020B0604020104020204" pitchFamily="34" charset="0"/>
              </a:rPr>
              <a:t>Desain UML Class Diagram</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CA24BB4A-B559-485A-B0EE-1C2B72E2BA08}"/>
              </a:ext>
            </a:extLst>
          </p:cNvPr>
          <p:cNvSpPr txBox="1"/>
          <p:nvPr/>
        </p:nvSpPr>
        <p:spPr>
          <a:xfrm>
            <a:off x="211162" y="6369604"/>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0BFE2F79-F3BE-4EAA-9205-8C404541C7CE}"/>
              </a:ext>
            </a:extLst>
          </p:cNvPr>
          <p:cNvSpPr txBox="1"/>
          <p:nvPr/>
        </p:nvSpPr>
        <p:spPr>
          <a:xfrm>
            <a:off x="9838887" y="635446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pic>
        <p:nvPicPr>
          <p:cNvPr id="3" name="Picture 2">
            <a:extLst>
              <a:ext uri="{FF2B5EF4-FFF2-40B4-BE49-F238E27FC236}">
                <a16:creationId xmlns:a16="http://schemas.microsoft.com/office/drawing/2014/main" id="{4B9CD1EC-66A3-4D62-ADE6-1C7AF1F1C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2" y="971147"/>
            <a:ext cx="10055085" cy="5425028"/>
          </a:xfrm>
          <a:prstGeom prst="rect">
            <a:avLst/>
          </a:prstGeom>
        </p:spPr>
      </p:pic>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4728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8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3" name="Picture 2" descr="Text&#10;&#10;Description automatically generated">
            <a:extLst>
              <a:ext uri="{FF2B5EF4-FFF2-40B4-BE49-F238E27FC236}">
                <a16:creationId xmlns:a16="http://schemas.microsoft.com/office/drawing/2014/main" id="{5B701C39-7A93-45AA-8608-00FD6EB424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051" y="1328523"/>
            <a:ext cx="3320766" cy="3674755"/>
          </a:xfrm>
          <a:prstGeom prst="rect">
            <a:avLst/>
          </a:prstGeom>
        </p:spPr>
      </p:pic>
      <p:pic>
        <p:nvPicPr>
          <p:cNvPr id="6" name="Picture 5">
            <a:extLst>
              <a:ext uri="{FF2B5EF4-FFF2-40B4-BE49-F238E27FC236}">
                <a16:creationId xmlns:a16="http://schemas.microsoft.com/office/drawing/2014/main" id="{33CC64F0-2B3D-49AA-ACFD-0F600CD28A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4235" y="1328523"/>
            <a:ext cx="6592826" cy="3999165"/>
          </a:xfrm>
          <a:prstGeom prst="rect">
            <a:avLst/>
          </a:prstGeom>
        </p:spPr>
      </p:pic>
      <p:sp>
        <p:nvSpPr>
          <p:cNvPr id="32" name="TextBox 31">
            <a:extLst>
              <a:ext uri="{FF2B5EF4-FFF2-40B4-BE49-F238E27FC236}">
                <a16:creationId xmlns:a16="http://schemas.microsoft.com/office/drawing/2014/main" id="{C1AE9C84-7740-430A-93C7-F5F76395A596}"/>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3" name="TextBox 32">
            <a:extLst>
              <a:ext uri="{FF2B5EF4-FFF2-40B4-BE49-F238E27FC236}">
                <a16:creationId xmlns:a16="http://schemas.microsoft.com/office/drawing/2014/main" id="{51FD6943-9A2A-4CD4-8D39-88A83460B9D7}"/>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108566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450612" y="454631"/>
            <a:ext cx="414728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8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7" name="Picture 6">
            <a:extLst>
              <a:ext uri="{FF2B5EF4-FFF2-40B4-BE49-F238E27FC236}">
                <a16:creationId xmlns:a16="http://schemas.microsoft.com/office/drawing/2014/main" id="{D7029629-255B-4198-B018-02C3CC465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590" y="1668053"/>
            <a:ext cx="2743341" cy="1714588"/>
          </a:xfrm>
          <a:prstGeom prst="rect">
            <a:avLst/>
          </a:prstGeom>
        </p:spPr>
      </p:pic>
      <p:pic>
        <p:nvPicPr>
          <p:cNvPr id="9" name="Picture 8">
            <a:extLst>
              <a:ext uri="{FF2B5EF4-FFF2-40B4-BE49-F238E27FC236}">
                <a16:creationId xmlns:a16="http://schemas.microsoft.com/office/drawing/2014/main" id="{223E7F4F-BECF-4B84-9932-33FEA1C41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8232" y="1715094"/>
            <a:ext cx="3454578" cy="1530429"/>
          </a:xfrm>
          <a:prstGeom prst="rect">
            <a:avLst/>
          </a:prstGeom>
        </p:spPr>
      </p:pic>
      <p:pic>
        <p:nvPicPr>
          <p:cNvPr id="11" name="Picture 10">
            <a:extLst>
              <a:ext uri="{FF2B5EF4-FFF2-40B4-BE49-F238E27FC236}">
                <a16:creationId xmlns:a16="http://schemas.microsoft.com/office/drawing/2014/main" id="{CC7EAC19-FE9C-47B3-B0C1-AA060D8BD1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112" y="1725888"/>
            <a:ext cx="3487789" cy="959560"/>
          </a:xfrm>
          <a:prstGeom prst="rect">
            <a:avLst/>
          </a:prstGeom>
        </p:spPr>
      </p:pic>
      <p:pic>
        <p:nvPicPr>
          <p:cNvPr id="13" name="Picture 12">
            <a:extLst>
              <a:ext uri="{FF2B5EF4-FFF2-40B4-BE49-F238E27FC236}">
                <a16:creationId xmlns:a16="http://schemas.microsoft.com/office/drawing/2014/main" id="{C1237B4B-4840-4A5C-9C54-9A1BA23F04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827" y="4618871"/>
            <a:ext cx="2654546" cy="877154"/>
          </a:xfrm>
          <a:prstGeom prst="rect">
            <a:avLst/>
          </a:prstGeom>
        </p:spPr>
      </p:pic>
      <p:pic>
        <p:nvPicPr>
          <p:cNvPr id="15" name="Picture 14">
            <a:extLst>
              <a:ext uri="{FF2B5EF4-FFF2-40B4-BE49-F238E27FC236}">
                <a16:creationId xmlns:a16="http://schemas.microsoft.com/office/drawing/2014/main" id="{BCC2AB01-9DDC-4DAF-B1F8-32468CBD5A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18232" y="4596812"/>
            <a:ext cx="3117248" cy="830759"/>
          </a:xfrm>
          <a:prstGeom prst="rect">
            <a:avLst/>
          </a:prstGeom>
        </p:spPr>
      </p:pic>
      <p:pic>
        <p:nvPicPr>
          <p:cNvPr id="17" name="Picture 16">
            <a:extLst>
              <a:ext uri="{FF2B5EF4-FFF2-40B4-BE49-F238E27FC236}">
                <a16:creationId xmlns:a16="http://schemas.microsoft.com/office/drawing/2014/main" id="{EBCC1A37-4684-48F4-A3E9-D78A5A1FB1A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15111" y="4485523"/>
            <a:ext cx="2597283" cy="787440"/>
          </a:xfrm>
          <a:prstGeom prst="rect">
            <a:avLst/>
          </a:prstGeom>
        </p:spPr>
      </p:pic>
      <p:sp>
        <p:nvSpPr>
          <p:cNvPr id="36" name="TextBox 35">
            <a:extLst>
              <a:ext uri="{FF2B5EF4-FFF2-40B4-BE49-F238E27FC236}">
                <a16:creationId xmlns:a16="http://schemas.microsoft.com/office/drawing/2014/main" id="{2C2D996C-DA68-480A-815F-ECB93EFBE31B}"/>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7" name="TextBox 36">
            <a:extLst>
              <a:ext uri="{FF2B5EF4-FFF2-40B4-BE49-F238E27FC236}">
                <a16:creationId xmlns:a16="http://schemas.microsoft.com/office/drawing/2014/main" id="{AA4F96DF-2F56-4BE3-8634-EB9B21756DFB}"/>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17304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6586" y="368331"/>
            <a:ext cx="265799" cy="26579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3633492" y="426202"/>
            <a:ext cx="4115229" cy="523220"/>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Implementasi</a:t>
            </a:r>
            <a:r>
              <a:rPr lang="en-US" sz="2000" dirty="0">
                <a:solidFill>
                  <a:schemeClr val="bg1"/>
                </a:solidFill>
                <a:latin typeface="Abadi" panose="020B0604020104020204" pitchFamily="34" charset="0"/>
              </a:rPr>
              <a:t> </a:t>
            </a:r>
            <a:r>
              <a:rPr lang="en-US" sz="2800" dirty="0" err="1">
                <a:solidFill>
                  <a:schemeClr val="bg1"/>
                </a:solidFill>
                <a:latin typeface="Abadi" panose="020B0604020104020204" pitchFamily="34" charset="0"/>
              </a:rPr>
              <a:t>Kelas</a:t>
            </a:r>
            <a:r>
              <a:rPr lang="en-MY" sz="28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pic>
        <p:nvPicPr>
          <p:cNvPr id="3" name="Picture 2">
            <a:extLst>
              <a:ext uri="{FF2B5EF4-FFF2-40B4-BE49-F238E27FC236}">
                <a16:creationId xmlns:a16="http://schemas.microsoft.com/office/drawing/2014/main" id="{D779071A-3312-4460-A056-DABD4B6EA1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0582" y="1726712"/>
            <a:ext cx="3362058" cy="1740940"/>
          </a:xfrm>
          <a:prstGeom prst="rect">
            <a:avLst/>
          </a:prstGeom>
        </p:spPr>
      </p:pic>
      <p:pic>
        <p:nvPicPr>
          <p:cNvPr id="8" name="Picture 7">
            <a:extLst>
              <a:ext uri="{FF2B5EF4-FFF2-40B4-BE49-F238E27FC236}">
                <a16:creationId xmlns:a16="http://schemas.microsoft.com/office/drawing/2014/main" id="{5BE40535-054F-4653-8130-1AEF891D7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3222" y="1597131"/>
            <a:ext cx="4235668" cy="3949903"/>
          </a:xfrm>
          <a:prstGeom prst="rect">
            <a:avLst/>
          </a:prstGeom>
        </p:spPr>
      </p:pic>
      <p:sp>
        <p:nvSpPr>
          <p:cNvPr id="32" name="TextBox 31">
            <a:extLst>
              <a:ext uri="{FF2B5EF4-FFF2-40B4-BE49-F238E27FC236}">
                <a16:creationId xmlns:a16="http://schemas.microsoft.com/office/drawing/2014/main" id="{F6BC24B5-9E74-4B6C-B44E-71F84E5973DA}"/>
              </a:ext>
            </a:extLst>
          </p:cNvPr>
          <p:cNvSpPr txBox="1"/>
          <p:nvPr/>
        </p:nvSpPr>
        <p:spPr>
          <a:xfrm>
            <a:off x="464266" y="5823939"/>
            <a:ext cx="10390986" cy="646331"/>
          </a:xfrm>
          <a:prstGeom prst="rect">
            <a:avLst/>
          </a:prstGeom>
          <a:noFill/>
        </p:spPr>
        <p:txBody>
          <a:bodyPr wrap="none" rtlCol="0">
            <a:spAutoFit/>
          </a:bodyPr>
          <a:lstStyle/>
          <a:p>
            <a:pPr algn="ct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Untuk</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lebih</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jelas</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dalam</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memahami</a:t>
            </a:r>
            <a:r>
              <a:rPr lang="en-US" dirty="0">
                <a:solidFill>
                  <a:schemeClr val="bg1"/>
                </a:solidFill>
                <a:latin typeface="Abadi" panose="020B0604020104020204" pitchFamily="34" charset="0"/>
              </a:rPr>
              <a:t> source code </a:t>
            </a:r>
            <a:r>
              <a:rPr lang="en-US" dirty="0" err="1">
                <a:solidFill>
                  <a:schemeClr val="bg1"/>
                </a:solidFill>
                <a:latin typeface="Abadi" panose="020B0604020104020204" pitchFamily="34" charset="0"/>
              </a:rPr>
              <a:t>tersebut</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berikut</a:t>
            </a:r>
            <a:r>
              <a:rPr lang="en-US" dirty="0">
                <a:solidFill>
                  <a:schemeClr val="bg1"/>
                </a:solidFill>
                <a:latin typeface="Abadi" panose="020B0604020104020204" pitchFamily="34" charset="0"/>
              </a:rPr>
              <a:t> kami </a:t>
            </a:r>
            <a:r>
              <a:rPr lang="en-US" dirty="0" err="1">
                <a:solidFill>
                  <a:schemeClr val="bg1"/>
                </a:solidFill>
                <a:latin typeface="Abadi" panose="020B0604020104020204" pitchFamily="34" charset="0"/>
              </a:rPr>
              <a:t>cantumkan</a:t>
            </a:r>
            <a:r>
              <a:rPr lang="en-US" dirty="0">
                <a:solidFill>
                  <a:schemeClr val="bg1"/>
                </a:solidFill>
                <a:latin typeface="Abadi" panose="020B0604020104020204" pitchFamily="34" charset="0"/>
              </a:rPr>
              <a:t> link </a:t>
            </a:r>
            <a:r>
              <a:rPr lang="en-US" dirty="0" err="1">
                <a:solidFill>
                  <a:schemeClr val="bg1"/>
                </a:solidFill>
                <a:latin typeface="Abadi" panose="020B0604020104020204" pitchFamily="34" charset="0"/>
              </a:rPr>
              <a:t>github</a:t>
            </a:r>
            <a:r>
              <a:rPr lang="en-US" dirty="0">
                <a:solidFill>
                  <a:schemeClr val="bg1"/>
                </a:solidFill>
                <a:latin typeface="Abadi" panose="020B0604020104020204" pitchFamily="34" charset="0"/>
              </a:rPr>
              <a:t> :</a:t>
            </a:r>
          </a:p>
          <a:p>
            <a:pPr algn="ctr"/>
            <a:r>
              <a:rPr lang="en-MY" dirty="0">
                <a:solidFill>
                  <a:schemeClr val="bg1"/>
                </a:solidFill>
                <a:latin typeface="Abadi" panose="020B0604020104020204" pitchFamily="34" charset="0"/>
              </a:rPr>
              <a:t>            https://github.com/AhmadFadillah12/Rebah.an-tech</a:t>
            </a:r>
            <a:endParaRPr lang="en-MY" sz="1600" dirty="0">
              <a:solidFill>
                <a:schemeClr val="bg1"/>
              </a:solidFill>
              <a:latin typeface="Abadi" panose="020B0604020104020204" pitchFamily="34" charset="0"/>
            </a:endParaRPr>
          </a:p>
        </p:txBody>
      </p:sp>
      <p:sp>
        <p:nvSpPr>
          <p:cNvPr id="33" name="TextBox 32">
            <a:extLst>
              <a:ext uri="{FF2B5EF4-FFF2-40B4-BE49-F238E27FC236}">
                <a16:creationId xmlns:a16="http://schemas.microsoft.com/office/drawing/2014/main" id="{9C499E70-833C-41DB-9DB1-713230C88236}"/>
              </a:ext>
            </a:extLst>
          </p:cNvPr>
          <p:cNvSpPr txBox="1"/>
          <p:nvPr/>
        </p:nvSpPr>
        <p:spPr>
          <a:xfrm>
            <a:off x="51289" y="637651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4" name="TextBox 33">
            <a:extLst>
              <a:ext uri="{FF2B5EF4-FFF2-40B4-BE49-F238E27FC236}">
                <a16:creationId xmlns:a16="http://schemas.microsoft.com/office/drawing/2014/main" id="{87D318EF-443A-4F09-A630-81794968A3A8}"/>
              </a:ext>
            </a:extLst>
          </p:cNvPr>
          <p:cNvSpPr txBox="1"/>
          <p:nvPr/>
        </p:nvSpPr>
        <p:spPr>
          <a:xfrm>
            <a:off x="9823909" y="6376512"/>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233086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2012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pic>
        <p:nvPicPr>
          <p:cNvPr id="72" name="Graphic 71" descr="Leaf with solid fill">
            <a:extLst>
              <a:ext uri="{FF2B5EF4-FFF2-40B4-BE49-F238E27FC236}">
                <a16:creationId xmlns:a16="http://schemas.microsoft.com/office/drawing/2014/main" id="{23FDCCF8-687B-4DE6-9111-F945369F0B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9011" y="342153"/>
            <a:ext cx="366689" cy="366689"/>
          </a:xfrm>
          <a:prstGeom prst="rect">
            <a:avLst/>
          </a:prstGeom>
        </p:spPr>
      </p:pic>
      <p:sp>
        <p:nvSpPr>
          <p:cNvPr id="89" name="TextBox 88">
            <a:extLst>
              <a:ext uri="{FF2B5EF4-FFF2-40B4-BE49-F238E27FC236}">
                <a16:creationId xmlns:a16="http://schemas.microsoft.com/office/drawing/2014/main" id="{7B5A4D45-409A-4486-959A-603206583A4F}"/>
              </a:ext>
            </a:extLst>
          </p:cNvPr>
          <p:cNvSpPr txBox="1"/>
          <p:nvPr/>
        </p:nvSpPr>
        <p:spPr>
          <a:xfrm>
            <a:off x="4111489" y="501230"/>
            <a:ext cx="3440365" cy="646331"/>
          </a:xfrm>
          <a:prstGeom prst="rect">
            <a:avLst/>
          </a:prstGeom>
          <a:noFill/>
        </p:spPr>
        <p:txBody>
          <a:bodyPr wrap="none" rtlCol="0">
            <a:spAutoFit/>
          </a:bodyPr>
          <a:lstStyle/>
          <a:p>
            <a:r>
              <a:rPr lang="en-US" dirty="0">
                <a:solidFill>
                  <a:schemeClr val="bg1"/>
                </a:solidFill>
                <a:latin typeface="Abadi" panose="020B0604020104020204" pitchFamily="34" charset="0"/>
              </a:rPr>
              <a:t>	</a:t>
            </a:r>
            <a:r>
              <a:rPr lang="en-US" sz="3600" dirty="0">
                <a:solidFill>
                  <a:schemeClr val="bg1"/>
                </a:solidFill>
                <a:latin typeface="Abadi" panose="020B0604020104020204" pitchFamily="34" charset="0"/>
              </a:rPr>
              <a:t>Kesimpulan</a:t>
            </a:r>
            <a:r>
              <a:rPr lang="en-MY" sz="2000" dirty="0">
                <a:solidFill>
                  <a:schemeClr val="bg1"/>
                </a:solidFill>
                <a:latin typeface="Abadi" panose="020B0604020104020204" pitchFamily="34" charset="0"/>
              </a:rPr>
              <a:t> </a:t>
            </a:r>
            <a:endParaRPr lang="en-MY"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F18EC93E-823E-4A63-A375-D09E6AB199F5}"/>
              </a:ext>
            </a:extLst>
          </p:cNvPr>
          <p:cNvSpPr txBox="1"/>
          <p:nvPr/>
        </p:nvSpPr>
        <p:spPr>
          <a:xfrm>
            <a:off x="2572133" y="2112601"/>
            <a:ext cx="7362417" cy="2554545"/>
          </a:xfrm>
          <a:prstGeom prst="rect">
            <a:avLst/>
          </a:prstGeom>
          <a:noFill/>
        </p:spPr>
        <p:txBody>
          <a:bodyPr wrap="square" rtlCol="0">
            <a:spAutoFit/>
          </a:bodyPr>
          <a:lstStyle/>
          <a:p>
            <a:pPr algn="just"/>
            <a:r>
              <a:rPr lang="en-US" sz="2000" dirty="0">
                <a:solidFill>
                  <a:schemeClr val="bg1"/>
                </a:solidFill>
                <a:latin typeface="Abadi" panose="020B0604020104020204" pitchFamily="34" charset="0"/>
              </a:rPr>
              <a:t>Dari design </a:t>
            </a:r>
            <a:r>
              <a:rPr lang="en-US" sz="2000" dirty="0" err="1">
                <a:solidFill>
                  <a:schemeClr val="bg1"/>
                </a:solidFill>
                <a:latin typeface="Abadi" panose="020B0604020104020204" pitchFamily="34" charset="0"/>
              </a:rPr>
              <a:t>uml</a:t>
            </a:r>
            <a:r>
              <a:rPr lang="en-US" sz="2000" dirty="0">
                <a:solidFill>
                  <a:schemeClr val="bg1"/>
                </a:solidFill>
                <a:latin typeface="Abadi" panose="020B0604020104020204" pitchFamily="34" charset="0"/>
              </a:rPr>
              <a:t> class dan </a:t>
            </a:r>
            <a:r>
              <a:rPr lang="en-US" sz="2000" dirty="0" err="1">
                <a:solidFill>
                  <a:schemeClr val="bg1"/>
                </a:solidFill>
                <a:latin typeface="Abadi" panose="020B0604020104020204" pitchFamily="34" charset="0"/>
              </a:rPr>
              <a:t>potongan</a:t>
            </a:r>
            <a:r>
              <a:rPr lang="en-US" sz="2000" dirty="0">
                <a:solidFill>
                  <a:schemeClr val="bg1"/>
                </a:solidFill>
                <a:latin typeface="Abadi" panose="020B0604020104020204" pitchFamily="34" charset="0"/>
              </a:rPr>
              <a:t> source code yang </a:t>
            </a:r>
            <a:r>
              <a:rPr lang="en-US" sz="2000" dirty="0" err="1">
                <a:solidFill>
                  <a:schemeClr val="bg1"/>
                </a:solidFill>
                <a:latin typeface="Abadi" panose="020B0604020104020204" pitchFamily="34" charset="0"/>
              </a:rPr>
              <a:t>telah</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dipresentasikan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mengenai</a:t>
            </a:r>
            <a:r>
              <a:rPr lang="en-US" sz="2000" dirty="0">
                <a:solidFill>
                  <a:schemeClr val="bg1"/>
                </a:solidFill>
                <a:latin typeface="Abadi" panose="020B0604020104020204" pitchFamily="34" charset="0"/>
              </a:rPr>
              <a:t> game MORPHLING, kami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serta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4 pilar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dalam</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Berioerintasi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yaitu</a:t>
            </a:r>
            <a:r>
              <a:rPr lang="en-US" sz="2000" dirty="0">
                <a:solidFill>
                  <a:schemeClr val="bg1"/>
                </a:solidFill>
                <a:latin typeface="Abadi" panose="020B0604020104020204" pitchFamily="34" charset="0"/>
              </a:rPr>
              <a:t> inheritance, </a:t>
            </a:r>
            <a:r>
              <a:rPr lang="en-US" sz="2000" dirty="0" err="1">
                <a:solidFill>
                  <a:schemeClr val="bg1"/>
                </a:solidFill>
                <a:latin typeface="Abadi" panose="020B0604020104020204" pitchFamily="34" charset="0"/>
              </a:rPr>
              <a:t>abstraksi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enkapsulasi</a:t>
            </a:r>
            <a:r>
              <a:rPr lang="en-US" sz="2000" dirty="0">
                <a:solidFill>
                  <a:schemeClr val="bg1"/>
                </a:solidFill>
                <a:latin typeface="Abadi" panose="020B0604020104020204" pitchFamily="34" charset="0"/>
              </a:rPr>
              <a:t> dan </a:t>
            </a:r>
            <a:r>
              <a:rPr lang="en-US" sz="2000" dirty="0" err="1">
                <a:solidFill>
                  <a:schemeClr val="bg1"/>
                </a:solidFill>
                <a:latin typeface="Abadi" panose="020B0604020104020204" pitchFamily="34" charset="0"/>
              </a:rPr>
              <a:t>polymorphisme</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Kelompok</a:t>
            </a:r>
            <a:r>
              <a:rPr lang="en-US" sz="2000" dirty="0">
                <a:solidFill>
                  <a:schemeClr val="bg1"/>
                </a:solidFill>
                <a:latin typeface="Abadi" panose="020B0604020104020204" pitchFamily="34" charset="0"/>
              </a:rPr>
              <a:t> kami </a:t>
            </a:r>
            <a:r>
              <a:rPr lang="en-US" sz="2000" dirty="0" err="1">
                <a:solidFill>
                  <a:schemeClr val="bg1"/>
                </a:solidFill>
                <a:latin typeface="Abadi" panose="020B0604020104020204" pitchFamily="34" charset="0"/>
              </a:rPr>
              <a:t>berusaha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menerapkan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tersebut</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dengan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harapan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membuat</a:t>
            </a:r>
            <a:r>
              <a:rPr lang="en-US" sz="2000" dirty="0">
                <a:solidFill>
                  <a:schemeClr val="bg1"/>
                </a:solidFill>
                <a:latin typeface="Abadi" panose="020B0604020104020204" pitchFamily="34" charset="0"/>
              </a:rPr>
              <a:t> programmer lain </a:t>
            </a:r>
            <a:r>
              <a:rPr lang="en-US" sz="2000" dirty="0" err="1">
                <a:solidFill>
                  <a:schemeClr val="bg1"/>
                </a:solidFill>
                <a:latin typeface="Abadi" panose="020B0604020104020204" pitchFamily="34" charset="0"/>
              </a:rPr>
              <a:t>memahami</a:t>
            </a:r>
            <a:r>
              <a:rPr lang="en-US" sz="2000" dirty="0">
                <a:solidFill>
                  <a:schemeClr val="bg1"/>
                </a:solidFill>
                <a:latin typeface="Abadi" panose="020B0604020104020204" pitchFamily="34" charset="0"/>
              </a:rPr>
              <a:t> 4 </a:t>
            </a:r>
            <a:r>
              <a:rPr lang="en-US" sz="2000" dirty="0" err="1">
                <a:solidFill>
                  <a:schemeClr val="bg1"/>
                </a:solidFill>
                <a:latin typeface="Abadi" panose="020B0604020104020204" pitchFamily="34" charset="0"/>
              </a:rPr>
              <a:t>konsep</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utama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Pemrograman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Berorientasi</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Objek</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ketika</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memainkan</a:t>
            </a:r>
            <a:r>
              <a:rPr lang="en-US" sz="2000" dirty="0">
                <a:solidFill>
                  <a:schemeClr val="bg1"/>
                </a:solidFill>
                <a:latin typeface="Abadi" panose="020B0604020104020204" pitchFamily="34" charset="0"/>
              </a:rPr>
              <a:t> game MORPHLING yang </a:t>
            </a:r>
            <a:r>
              <a:rPr lang="en-US" sz="2000" dirty="0" err="1">
                <a:solidFill>
                  <a:schemeClr val="bg1"/>
                </a:solidFill>
                <a:latin typeface="Abadi" panose="020B0604020104020204" pitchFamily="34" charset="0"/>
              </a:rPr>
              <a:t>akan</a:t>
            </a:r>
            <a:r>
              <a:rPr lang="en-US" sz="2000" dirty="0">
                <a:solidFill>
                  <a:schemeClr val="bg1"/>
                </a:solidFill>
                <a:latin typeface="Abadi" panose="020B0604020104020204" pitchFamily="34" charset="0"/>
              </a:rPr>
              <a:t> </a:t>
            </a:r>
            <a:r>
              <a:rPr lang="en-US" sz="2000" dirty="0" err="1">
                <a:solidFill>
                  <a:schemeClr val="bg1"/>
                </a:solidFill>
                <a:latin typeface="Abadi" panose="020B0604020104020204" pitchFamily="34" charset="0"/>
              </a:rPr>
              <a:t>dibuat</a:t>
            </a:r>
            <a:r>
              <a:rPr lang="en-US" sz="2000" dirty="0">
                <a:solidFill>
                  <a:schemeClr val="bg1"/>
                </a:solidFill>
                <a:latin typeface="Abadi" panose="020B0604020104020204" pitchFamily="34" charset="0"/>
              </a:rPr>
              <a:t>.</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49D9DA30-DB21-4324-991F-FCC531527E09}"/>
              </a:ext>
            </a:extLst>
          </p:cNvPr>
          <p:cNvSpPr txBox="1"/>
          <p:nvPr/>
        </p:nvSpPr>
        <p:spPr>
          <a:xfrm>
            <a:off x="204275" y="6193190"/>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3AF6B815-4C9D-4CF1-9A43-A2D2E45C8168}"/>
              </a:ext>
            </a:extLst>
          </p:cNvPr>
          <p:cNvSpPr txBox="1"/>
          <p:nvPr/>
        </p:nvSpPr>
        <p:spPr>
          <a:xfrm>
            <a:off x="9788826" y="6193190"/>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Tree>
    <p:extLst>
      <p:ext uri="{BB962C8B-B14F-4D97-AF65-F5344CB8AC3E}">
        <p14:creationId xmlns:p14="http://schemas.microsoft.com/office/powerpoint/2010/main" val="7169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1565</TotalTime>
  <Words>642</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Abadi Extra Light</vt:lpstr>
      <vt:lpstr>Arial</vt:lpstr>
      <vt:lpstr>Bell MT</vt:lpstr>
      <vt:lpstr>Calibri</vt:lpstr>
      <vt:lpstr>Calibri Light</vt:lpstr>
      <vt:lpstr>Felix Titling</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Taller Clamp</cp:lastModifiedBy>
  <cp:revision>35</cp:revision>
  <dcterms:created xsi:type="dcterms:W3CDTF">2021-06-14T23:49:15Z</dcterms:created>
  <dcterms:modified xsi:type="dcterms:W3CDTF">2022-04-20T00:08:07Z</dcterms:modified>
</cp:coreProperties>
</file>